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3" r:id="rId2"/>
    <p:sldId id="257" r:id="rId3"/>
    <p:sldId id="265" r:id="rId4"/>
    <p:sldId id="266" r:id="rId5"/>
    <p:sldId id="270" r:id="rId6"/>
    <p:sldId id="259" r:id="rId7"/>
    <p:sldId id="260" r:id="rId8"/>
    <p:sldId id="262" r:id="rId9"/>
    <p:sldId id="272" r:id="rId10"/>
    <p:sldId id="271" r:id="rId11"/>
    <p:sldId id="273" r:id="rId12"/>
    <p:sldId id="275" r:id="rId13"/>
    <p:sldId id="279" r:id="rId14"/>
    <p:sldId id="280" r:id="rId15"/>
    <p:sldId id="278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E66D"/>
    <a:srgbClr val="C0F8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431" autoAdjust="0"/>
  </p:normalViewPr>
  <p:slideViewPr>
    <p:cSldViewPr>
      <p:cViewPr varScale="1">
        <p:scale>
          <a:sx n="75" d="100"/>
          <a:sy n="75" d="100"/>
        </p:scale>
        <p:origin x="123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madou\Desktop\ETHM\Point%20de%20presse\Point%20Quotidien%20HEC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madou\Desktop\ETHM\Point%20de%20presse\Point%20Quotidien%20HEC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2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3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madou\Desktop\ETHM\Point%20de%20presse\LISTE%20LINE%20AIRE%20COVID%20et%20TDR%20%20DRAS%20HECr%20F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4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Feuil1!$B$2</c:f>
              <c:strCache>
                <c:ptCount val="1"/>
                <c:pt idx="0">
                  <c:v>Testés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Feuil1!$A$3:$A$11</c:f>
              <c:strCache>
                <c:ptCount val="9"/>
                <c:pt idx="0">
                  <c:v>Timbedra</c:v>
                </c:pt>
                <c:pt idx="1">
                  <c:v>Digueni</c:v>
                </c:pt>
                <c:pt idx="2">
                  <c:v>Nema</c:v>
                </c:pt>
                <c:pt idx="3">
                  <c:v>Bassiknou</c:v>
                </c:pt>
                <c:pt idx="4">
                  <c:v>Amourj</c:v>
                </c:pt>
                <c:pt idx="5">
                  <c:v>Oualata</c:v>
                </c:pt>
                <c:pt idx="6">
                  <c:v>Dhar</c:v>
                </c:pt>
                <c:pt idx="7">
                  <c:v>Adel Bagrou</c:v>
                </c:pt>
                <c:pt idx="8">
                  <c:v>Wilaya</c:v>
                </c:pt>
              </c:strCache>
            </c:strRef>
          </c:cat>
          <c:val>
            <c:numRef>
              <c:f>Feuil1!$B$3:$B$11</c:f>
              <c:numCache>
                <c:formatCode>General</c:formatCode>
                <c:ptCount val="9"/>
                <c:pt idx="0">
                  <c:v>56</c:v>
                </c:pt>
                <c:pt idx="1">
                  <c:v>39</c:v>
                </c:pt>
                <c:pt idx="2">
                  <c:v>77</c:v>
                </c:pt>
                <c:pt idx="3">
                  <c:v>57</c:v>
                </c:pt>
                <c:pt idx="4">
                  <c:v>74</c:v>
                </c:pt>
                <c:pt idx="5">
                  <c:v>19</c:v>
                </c:pt>
                <c:pt idx="6">
                  <c:v>15</c:v>
                </c:pt>
                <c:pt idx="7">
                  <c:v>84</c:v>
                </c:pt>
                <c:pt idx="8">
                  <c:v>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B8-41DB-8D02-AD2C0DE4B5BC}"/>
            </c:ext>
          </c:extLst>
        </c:ser>
        <c:ser>
          <c:idx val="1"/>
          <c:order val="1"/>
          <c:tx>
            <c:strRef>
              <c:f>Feuil1!$C$2</c:f>
              <c:strCache>
                <c:ptCount val="1"/>
                <c:pt idx="0">
                  <c:v>Positifs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6666666666666666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1B8-41DB-8D02-AD2C0DE4B5BC}"/>
                </c:ext>
              </c:extLst>
            </c:dLbl>
            <c:dLbl>
              <c:idx val="1"/>
              <c:layout>
                <c:manualLayout>
                  <c:x val="1.3888888888888888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1B8-41DB-8D02-AD2C0DE4B5BC}"/>
                </c:ext>
              </c:extLst>
            </c:dLbl>
            <c:dLbl>
              <c:idx val="2"/>
              <c:layout>
                <c:manualLayout>
                  <c:x val="1.11111111111111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1B8-41DB-8D02-AD2C0DE4B5BC}"/>
                </c:ext>
              </c:extLst>
            </c:dLbl>
            <c:dLbl>
              <c:idx val="3"/>
              <c:layout>
                <c:manualLayout>
                  <c:x val="1.66666666666666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1B8-41DB-8D02-AD2C0DE4B5BC}"/>
                </c:ext>
              </c:extLst>
            </c:dLbl>
            <c:dLbl>
              <c:idx val="4"/>
              <c:layout>
                <c:manualLayout>
                  <c:x val="1.143134301949989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1B8-41DB-8D02-AD2C0DE4B5BC}"/>
                </c:ext>
              </c:extLst>
            </c:dLbl>
            <c:dLbl>
              <c:idx val="5"/>
              <c:layout>
                <c:manualLayout>
                  <c:x val="1.3064392022285589E-2"/>
                  <c:y val="9.798180827293163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1B8-41DB-8D02-AD2C0DE4B5BC}"/>
                </c:ext>
              </c:extLst>
            </c:dLbl>
            <c:dLbl>
              <c:idx val="6"/>
              <c:layout>
                <c:manualLayout>
                  <c:x val="4.8991470083570958E-3"/>
                  <c:y val="-1.6033572027350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1B8-41DB-8D02-AD2C0DE4B5BC}"/>
                </c:ext>
              </c:extLst>
            </c:dLbl>
            <c:dLbl>
              <c:idx val="7"/>
              <c:layout>
                <c:manualLayout>
                  <c:x val="1.616161410494054E-2"/>
                  <c:y val="5.890158043254319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1B8-41DB-8D02-AD2C0DE4B5BC}"/>
                </c:ext>
              </c:extLst>
            </c:dLbl>
            <c:dLbl>
              <c:idx val="8"/>
              <c:layout>
                <c:manualLayout>
                  <c:x val="1.6330490027856987E-2"/>
                  <c:y val="-2.6722620045584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1B8-41DB-8D02-AD2C0DE4B5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Feuil1!$A$3:$A$11</c:f>
              <c:strCache>
                <c:ptCount val="9"/>
                <c:pt idx="0">
                  <c:v>Timbedra</c:v>
                </c:pt>
                <c:pt idx="1">
                  <c:v>Digueni</c:v>
                </c:pt>
                <c:pt idx="2">
                  <c:v>Nema</c:v>
                </c:pt>
                <c:pt idx="3">
                  <c:v>Bassiknou</c:v>
                </c:pt>
                <c:pt idx="4">
                  <c:v>Amourj</c:v>
                </c:pt>
                <c:pt idx="5">
                  <c:v>Oualata</c:v>
                </c:pt>
                <c:pt idx="6">
                  <c:v>Dhar</c:v>
                </c:pt>
                <c:pt idx="7">
                  <c:v>Adel Bagrou</c:v>
                </c:pt>
                <c:pt idx="8">
                  <c:v>Wilaya</c:v>
                </c:pt>
              </c:strCache>
            </c:strRef>
          </c:cat>
          <c:val>
            <c:numRef>
              <c:f>Feuil1!$C$3:$C$11</c:f>
              <c:numCache>
                <c:formatCode>General</c:formatCode>
                <c:ptCount val="9"/>
                <c:pt idx="0">
                  <c:v>3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1B8-41DB-8D02-AD2C0DE4B5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764032"/>
        <c:axId val="93586176"/>
        <c:axId val="0"/>
      </c:bar3DChart>
      <c:catAx>
        <c:axId val="94764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3586176"/>
        <c:crosses val="autoZero"/>
        <c:auto val="1"/>
        <c:lblAlgn val="ctr"/>
        <c:lblOffset val="100"/>
        <c:noMultiLvlLbl val="0"/>
      </c:catAx>
      <c:valAx>
        <c:axId val="935861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47640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 b="1"/>
      </a:pPr>
      <a:endParaRPr lang="fr-F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262E-4ACB-AC0C-4FD256E7FA2C}"/>
              </c:ext>
            </c:extLst>
          </c:dPt>
          <c:dLbls>
            <c:dLbl>
              <c:idx val="0"/>
              <c:layout>
                <c:manualLayout>
                  <c:x val="1.9066950519011402E-2"/>
                  <c:y val="0.221883948378495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62E-4ACB-AC0C-4FD256E7FA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Feuil1!$I$46:$I$47</c:f>
              <c:strCache>
                <c:ptCount val="2"/>
                <c:pt idx="0">
                  <c:v>TDR(Ag)</c:v>
                </c:pt>
                <c:pt idx="1">
                  <c:v>PCR</c:v>
                </c:pt>
              </c:strCache>
            </c:strRef>
          </c:cat>
          <c:val>
            <c:numRef>
              <c:f>Feuil1!$J$46:$J$47</c:f>
              <c:numCache>
                <c:formatCode>General</c:formatCode>
                <c:ptCount val="2"/>
                <c:pt idx="0">
                  <c:v>421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2E-4ACB-AC0C-4FD256E7FA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091008"/>
        <c:axId val="34092544"/>
        <c:axId val="0"/>
      </c:bar3DChart>
      <c:catAx>
        <c:axId val="34091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fr-FR"/>
          </a:p>
        </c:txPr>
        <c:crossAx val="34092544"/>
        <c:crosses val="autoZero"/>
        <c:auto val="1"/>
        <c:lblAlgn val="ctr"/>
        <c:lblOffset val="100"/>
        <c:noMultiLvlLbl val="0"/>
      </c:catAx>
      <c:valAx>
        <c:axId val="34092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fr-FR"/>
          </a:p>
        </c:txPr>
        <c:crossAx val="3409100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7222222222222221E-2"/>
                  <c:y val="-6.9444444444444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3FA-46F6-8ECA-33CE81FA5613}"/>
                </c:ext>
              </c:extLst>
            </c:dLbl>
            <c:dLbl>
              <c:idx val="1"/>
              <c:layout>
                <c:manualLayout>
                  <c:x val="-3.3333333333333333E-2"/>
                  <c:y val="-9.259259259259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3FA-46F6-8ECA-33CE81FA5613}"/>
                </c:ext>
              </c:extLst>
            </c:dLbl>
            <c:dLbl>
              <c:idx val="3"/>
              <c:layout>
                <c:manualLayout>
                  <c:x val="-5.5555555555555558E-3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3FA-46F6-8ECA-33CE81FA5613}"/>
                </c:ext>
              </c:extLst>
            </c:dLbl>
            <c:dLbl>
              <c:idx val="4"/>
              <c:layout>
                <c:manualLayout>
                  <c:x val="-3.6111111111111108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FA-46F6-8ECA-33CE81FA561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Feuil1!$I$62:$I$68</c:f>
              <c:numCache>
                <c:formatCode>d\-mmm</c:formatCode>
                <c:ptCount val="7"/>
                <c:pt idx="0">
                  <c:v>44564</c:v>
                </c:pt>
                <c:pt idx="1">
                  <c:v>44565</c:v>
                </c:pt>
                <c:pt idx="2">
                  <c:v>44566</c:v>
                </c:pt>
                <c:pt idx="3">
                  <c:v>44567</c:v>
                </c:pt>
                <c:pt idx="4">
                  <c:v>44568</c:v>
                </c:pt>
                <c:pt idx="5">
                  <c:v>44569</c:v>
                </c:pt>
                <c:pt idx="6">
                  <c:v>44570</c:v>
                </c:pt>
              </c:numCache>
            </c:numRef>
          </c:cat>
          <c:val>
            <c:numRef>
              <c:f>Feuil1!$J$62:$J$68</c:f>
              <c:numCache>
                <c:formatCode>General</c:formatCode>
                <c:ptCount val="7"/>
                <c:pt idx="0">
                  <c:v>1</c:v>
                </c:pt>
                <c:pt idx="1">
                  <c:v>0</c:v>
                </c:pt>
                <c:pt idx="2">
                  <c:v>16</c:v>
                </c:pt>
                <c:pt idx="3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3FA-46F6-8ECA-33CE81FA56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2140288"/>
        <c:axId val="92141824"/>
      </c:lineChart>
      <c:dateAx>
        <c:axId val="92140288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crossAx val="92141824"/>
        <c:crosses val="autoZero"/>
        <c:auto val="1"/>
        <c:lblOffset val="100"/>
        <c:baseTimeUnit val="days"/>
      </c:dateAx>
      <c:valAx>
        <c:axId val="921418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2140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A7FF-487F-8C18-9B19FEF93FF2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A7FF-487F-8C18-9B19FEF93FF2}"/>
              </c:ext>
            </c:extLst>
          </c:dPt>
          <c:dLbls>
            <c:dLbl>
              <c:idx val="0"/>
              <c:layout>
                <c:manualLayout>
                  <c:x val="-2.5462668816040007E-17"/>
                  <c:y val="-4.6296296296296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7FF-487F-8C18-9B19FEF93FF2}"/>
                </c:ext>
              </c:extLst>
            </c:dLbl>
            <c:dLbl>
              <c:idx val="1"/>
              <c:layout>
                <c:manualLayout>
                  <c:x val="1.3888888888888892E-2"/>
                  <c:y val="-2.777777777777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7FF-487F-8C18-9B19FEF93FF2}"/>
                </c:ext>
              </c:extLst>
            </c:dLbl>
            <c:dLbl>
              <c:idx val="2"/>
              <c:layout>
                <c:manualLayout>
                  <c:x val="8.333333333333335E-3"/>
                  <c:y val="-6.0185185185185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7FF-487F-8C18-9B19FEF93FF2}"/>
                </c:ext>
              </c:extLst>
            </c:dLbl>
            <c:dLbl>
              <c:idx val="3"/>
              <c:layout>
                <c:manualLayout>
                  <c:x val="1.3888888888888892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7FF-487F-8C18-9B19FEF93F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Feuil1!$J$18:$J$21</c:f>
              <c:strCache>
                <c:ptCount val="4"/>
                <c:pt idx="0">
                  <c:v>Cas graves</c:v>
                </c:pt>
                <c:pt idx="1">
                  <c:v>Legers</c:v>
                </c:pt>
                <c:pt idx="2">
                  <c:v>Hospitalisés</c:v>
                </c:pt>
                <c:pt idx="3">
                  <c:v>Sorties</c:v>
                </c:pt>
              </c:strCache>
            </c:strRef>
          </c:cat>
          <c:val>
            <c:numRef>
              <c:f>Feuil1!$K$18:$K$21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7FF-487F-8C18-9B19FEF93F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748480"/>
        <c:axId val="33768960"/>
        <c:axId val="0"/>
      </c:bar3DChart>
      <c:catAx>
        <c:axId val="33748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768960"/>
        <c:crosses val="autoZero"/>
        <c:auto val="1"/>
        <c:lblAlgn val="ctr"/>
        <c:lblOffset val="100"/>
        <c:noMultiLvlLbl val="0"/>
      </c:catAx>
      <c:valAx>
        <c:axId val="337689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3748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1"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D3C2-42AC-950B-A8F96D557F6C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D3C2-42AC-950B-A8F96D557F6C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D3C2-42AC-950B-A8F96D557F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Feuil1!$J$4:$J$7</c:f>
              <c:strCache>
                <c:ptCount val="4"/>
                <c:pt idx="0">
                  <c:v>Importés</c:v>
                </c:pt>
                <c:pt idx="1">
                  <c:v>Contacts</c:v>
                </c:pt>
                <c:pt idx="2">
                  <c:v>Communaitaire</c:v>
                </c:pt>
                <c:pt idx="3">
                  <c:v>Nouveaux cas</c:v>
                </c:pt>
              </c:strCache>
            </c:strRef>
          </c:cat>
          <c:val>
            <c:numRef>
              <c:f>Feuil1!$K$4:$K$7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9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3C2-42AC-950B-A8F96D557F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394112"/>
        <c:axId val="34395648"/>
        <c:axId val="0"/>
      </c:bar3DChart>
      <c:catAx>
        <c:axId val="34394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395648"/>
        <c:crosses val="autoZero"/>
        <c:auto val="1"/>
        <c:lblAlgn val="ctr"/>
        <c:lblOffset val="100"/>
        <c:noMultiLvlLbl val="0"/>
      </c:catAx>
      <c:valAx>
        <c:axId val="343956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4394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1"/>
      </a:pPr>
      <a:endParaRPr lang="fr-F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RECAPITULATIF!$A$116</c:f>
              <c:strCache>
                <c:ptCount val="1"/>
                <c:pt idx="0">
                  <c:v>2021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12"/>
              <c:spPr>
                <a:solidFill>
                  <a:srgbClr val="00B050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935-4404-8DC3-CCA01DC7670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RECAPITULATIF!$B$115:$N$115</c:f>
              <c:strCache>
                <c:ptCount val="13"/>
                <c:pt idx="0">
                  <c:v>Jan</c:v>
                </c:pt>
                <c:pt idx="1">
                  <c:v>Fe</c:v>
                </c:pt>
                <c:pt idx="2">
                  <c:v>Mar</c:v>
                </c:pt>
                <c:pt idx="3">
                  <c:v>Avr</c:v>
                </c:pt>
                <c:pt idx="4">
                  <c:v>Mai</c:v>
                </c:pt>
                <c:pt idx="5">
                  <c:v>Juin</c:v>
                </c:pt>
                <c:pt idx="6">
                  <c:v>Juil</c:v>
                </c:pt>
                <c:pt idx="7">
                  <c:v>Aout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Total</c:v>
                </c:pt>
              </c:strCache>
            </c:strRef>
          </c:cat>
          <c:val>
            <c:numRef>
              <c:f>RECAPITULATIF!$B$116:$N$116</c:f>
              <c:numCache>
                <c:formatCode>General</c:formatCode>
                <c:ptCount val="13"/>
                <c:pt idx="0">
                  <c:v>180</c:v>
                </c:pt>
                <c:pt idx="1">
                  <c:v>27</c:v>
                </c:pt>
                <c:pt idx="2">
                  <c:v>69</c:v>
                </c:pt>
                <c:pt idx="3">
                  <c:v>31</c:v>
                </c:pt>
                <c:pt idx="4">
                  <c:v>9</c:v>
                </c:pt>
                <c:pt idx="5">
                  <c:v>7</c:v>
                </c:pt>
                <c:pt idx="6">
                  <c:v>24</c:v>
                </c:pt>
                <c:pt idx="7">
                  <c:v>62</c:v>
                </c:pt>
                <c:pt idx="8">
                  <c:v>8</c:v>
                </c:pt>
                <c:pt idx="9">
                  <c:v>44</c:v>
                </c:pt>
                <c:pt idx="10">
                  <c:v>393</c:v>
                </c:pt>
                <c:pt idx="11">
                  <c:v>120</c:v>
                </c:pt>
                <c:pt idx="12">
                  <c:v>974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E88-4A57-BAA0-CB2D8E9096CD}"/>
            </c:ext>
          </c:extLst>
        </c:ser>
        <c:ser>
          <c:idx val="1"/>
          <c:order val="1"/>
          <c:tx>
            <c:strRef>
              <c:f>RECAPITULATIF!$A$117</c:f>
              <c:strCache>
                <c:ptCount val="1"/>
                <c:pt idx="0">
                  <c:v>2022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935-4404-8DC3-CCA01DC7670C}"/>
                </c:ext>
              </c:extLst>
            </c:dLbl>
            <c:dLbl>
              <c:idx val="12"/>
              <c:spPr>
                <a:solidFill>
                  <a:srgbClr val="FF0000"/>
                </a:solidFill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935-4404-8DC3-CCA01DC767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RECAPITULATIF!$B$115:$N$115</c:f>
              <c:strCache>
                <c:ptCount val="13"/>
                <c:pt idx="0">
                  <c:v>Jan</c:v>
                </c:pt>
                <c:pt idx="1">
                  <c:v>Fe</c:v>
                </c:pt>
                <c:pt idx="2">
                  <c:v>Mar</c:v>
                </c:pt>
                <c:pt idx="3">
                  <c:v>Avr</c:v>
                </c:pt>
                <c:pt idx="4">
                  <c:v>Mai</c:v>
                </c:pt>
                <c:pt idx="5">
                  <c:v>Juin</c:v>
                </c:pt>
                <c:pt idx="6">
                  <c:v>Juil</c:v>
                </c:pt>
                <c:pt idx="7">
                  <c:v>Aout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Total</c:v>
                </c:pt>
              </c:strCache>
            </c:strRef>
          </c:cat>
          <c:val>
            <c:numRef>
              <c:f>RECAPITULATIF!$B$117:$N$117</c:f>
              <c:numCache>
                <c:formatCode>General</c:formatCode>
                <c:ptCount val="13"/>
                <c:pt idx="0">
                  <c:v>30</c:v>
                </c:pt>
                <c:pt idx="12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E88-4A57-BAA0-CB2D8E9096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492992"/>
        <c:axId val="39724544"/>
      </c:lineChart>
      <c:catAx>
        <c:axId val="39492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724544"/>
        <c:crosses val="autoZero"/>
        <c:auto val="1"/>
        <c:lblAlgn val="ctr"/>
        <c:lblOffset val="100"/>
        <c:noMultiLvlLbl val="0"/>
      </c:catAx>
      <c:valAx>
        <c:axId val="397245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94929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 b="1"/>
      </a:pPr>
      <a:endParaRPr lang="fr-F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060746493881726"/>
          <c:y val="7.1759259259259259E-2"/>
          <c:w val="0.76071653543307083"/>
          <c:h val="0.87037037037037035"/>
        </c:manualLayout>
      </c:layout>
      <c:pie3DChart>
        <c:varyColors val="1"/>
        <c:ser>
          <c:idx val="0"/>
          <c:order val="0"/>
          <c:explosion val="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B0E5-49A6-B05D-A69FCC8A2F53}"/>
              </c:ext>
            </c:extLst>
          </c:dPt>
          <c:dPt>
            <c:idx val="1"/>
            <c:bubble3D val="0"/>
            <c:explosion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2-B0E5-49A6-B05D-A69FCC8A2F53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4-B0E5-49A6-B05D-A69FCC8A2F53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6-B0E5-49A6-B05D-A69FCC8A2F53}"/>
              </c:ext>
            </c:extLst>
          </c:dPt>
          <c:dLbls>
            <c:dLbl>
              <c:idx val="0"/>
              <c:layout>
                <c:manualLayout>
                  <c:x val="-0.17930719597550307"/>
                  <c:y val="-9.4941673957421993E-2"/>
                </c:manualLayout>
              </c:layout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0E5-49A6-B05D-A69FCC8A2F53}"/>
                </c:ext>
              </c:extLst>
            </c:dLbl>
            <c:dLbl>
              <c:idx val="1"/>
              <c:layout>
                <c:manualLayout>
                  <c:x val="2.6964676290463691E-2"/>
                  <c:y val="-0.25588947214931468"/>
                </c:manualLayout>
              </c:layout>
              <c:spPr>
                <a:solidFill>
                  <a:srgbClr val="00B050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0E5-49A6-B05D-A69FCC8A2F53}"/>
                </c:ext>
              </c:extLst>
            </c:dLbl>
            <c:dLbl>
              <c:idx val="2"/>
              <c:spPr>
                <a:solidFill>
                  <a:srgbClr val="FF0000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B0E5-49A6-B05D-A69FCC8A2F53}"/>
                </c:ext>
              </c:extLst>
            </c:dLbl>
            <c:dLbl>
              <c:idx val="3"/>
              <c:layout>
                <c:manualLayout>
                  <c:x val="4.0980096237970255E-2"/>
                  <c:y val="-3.4804243219597547E-2"/>
                </c:manualLayout>
              </c:layout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0E5-49A6-B05D-A69FCC8A2F5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RECAPITULATIF!$L$89:$L$92</c:f>
              <c:strCache>
                <c:ptCount val="4"/>
                <c:pt idx="0">
                  <c:v>Positif</c:v>
                </c:pt>
                <c:pt idx="1">
                  <c:v>Guéris</c:v>
                </c:pt>
                <c:pt idx="2">
                  <c:v>Décès</c:v>
                </c:pt>
                <c:pt idx="3">
                  <c:v>Suivis</c:v>
                </c:pt>
              </c:strCache>
            </c:strRef>
          </c:cat>
          <c:val>
            <c:numRef>
              <c:f>RECAPITULATIF!$M$89:$M$92</c:f>
              <c:numCache>
                <c:formatCode>General</c:formatCode>
                <c:ptCount val="4"/>
                <c:pt idx="0">
                  <c:v>1304</c:v>
                </c:pt>
                <c:pt idx="1">
                  <c:v>1282</c:v>
                </c:pt>
                <c:pt idx="2">
                  <c:v>12</c:v>
                </c:pt>
                <c:pt idx="3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0E5-49A6-B05D-A69FCC8A2F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3273716807197466"/>
          <c:y val="0.87886198187490705"/>
          <c:w val="0.83392964162858385"/>
          <c:h val="9.87574902193829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278368328958881"/>
          <c:y val="0.20601851851851852"/>
          <c:w val="0.59230818022747156"/>
          <c:h val="0.7731481481481481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C940-43B3-B238-A0A80AB362CF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C940-43B3-B238-A0A80AB362CF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C940-43B3-B238-A0A80AB362CF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Feuil1!$P$43:$P$46</c:f>
              <c:strCache>
                <c:ptCount val="4"/>
                <c:pt idx="0">
                  <c:v>Complet Vacciné</c:v>
                </c:pt>
                <c:pt idx="1">
                  <c:v>Partiel Vacciné</c:v>
                </c:pt>
                <c:pt idx="2">
                  <c:v>Non Vacciné</c:v>
                </c:pt>
                <c:pt idx="3">
                  <c:v>TOTAL CAS</c:v>
                </c:pt>
              </c:strCache>
            </c:strRef>
          </c:cat>
          <c:val>
            <c:numRef>
              <c:f>Feuil1!$Q$43:$Q$46</c:f>
              <c:numCache>
                <c:formatCode>General</c:formatCode>
                <c:ptCount val="4"/>
                <c:pt idx="0">
                  <c:v>50</c:v>
                </c:pt>
                <c:pt idx="1">
                  <c:v>113</c:v>
                </c:pt>
                <c:pt idx="2">
                  <c:v>1141</c:v>
                </c:pt>
                <c:pt idx="3">
                  <c:v>1304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940-43B3-B238-A0A80AB362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 b="1"/>
      </a:pPr>
      <a:endParaRPr lang="fr-FR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D7AD7-658A-470E-8F33-DD2906340848}" type="datetimeFigureOut">
              <a:rPr lang="fr-FR" smtClean="0"/>
              <a:pPr/>
              <a:t>06/01/2022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0B76C-FE37-4545-8B8A-575F67E2E59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486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0B76C-FE37-4545-8B8A-575F67E2E59F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0B76C-FE37-4545-8B8A-575F67E2E59F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507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288E-C7EB-4995-858B-EED3BE884783}" type="datetimeFigureOut">
              <a:rPr lang="fr-FR" smtClean="0"/>
              <a:pPr/>
              <a:t>06/01/2022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8AC5-28F2-4B13-84A7-6028A0EF7D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288E-C7EB-4995-858B-EED3BE884783}" type="datetimeFigureOut">
              <a:rPr lang="fr-FR" smtClean="0"/>
              <a:pPr/>
              <a:t>06/01/2022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8AC5-28F2-4B13-84A7-6028A0EF7D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288E-C7EB-4995-858B-EED3BE884783}" type="datetimeFigureOut">
              <a:rPr lang="fr-FR" smtClean="0"/>
              <a:pPr/>
              <a:t>06/01/2022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8AC5-28F2-4B13-84A7-6028A0EF7D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288E-C7EB-4995-858B-EED3BE884783}" type="datetimeFigureOut">
              <a:rPr lang="fr-FR" smtClean="0"/>
              <a:pPr/>
              <a:t>06/01/2022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8AC5-28F2-4B13-84A7-6028A0EF7D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288E-C7EB-4995-858B-EED3BE884783}" type="datetimeFigureOut">
              <a:rPr lang="fr-FR" smtClean="0"/>
              <a:pPr/>
              <a:t>06/01/2022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8AC5-28F2-4B13-84A7-6028A0EF7D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288E-C7EB-4995-858B-EED3BE884783}" type="datetimeFigureOut">
              <a:rPr lang="fr-FR" smtClean="0"/>
              <a:pPr/>
              <a:t>06/01/2022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8AC5-28F2-4B13-84A7-6028A0EF7D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288E-C7EB-4995-858B-EED3BE884783}" type="datetimeFigureOut">
              <a:rPr lang="fr-FR" smtClean="0"/>
              <a:pPr/>
              <a:t>06/01/2022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8AC5-28F2-4B13-84A7-6028A0EF7D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288E-C7EB-4995-858B-EED3BE884783}" type="datetimeFigureOut">
              <a:rPr lang="fr-FR" smtClean="0"/>
              <a:pPr/>
              <a:t>06/01/2022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8AC5-28F2-4B13-84A7-6028A0EF7D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288E-C7EB-4995-858B-EED3BE884783}" type="datetimeFigureOut">
              <a:rPr lang="fr-FR" smtClean="0"/>
              <a:pPr/>
              <a:t>06/01/2022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8AC5-28F2-4B13-84A7-6028A0EF7D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288E-C7EB-4995-858B-EED3BE884783}" type="datetimeFigureOut">
              <a:rPr lang="fr-FR" smtClean="0"/>
              <a:pPr/>
              <a:t>06/01/2022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8AC5-28F2-4B13-84A7-6028A0EF7D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288E-C7EB-4995-858B-EED3BE884783}" type="datetimeFigureOut">
              <a:rPr lang="fr-FR" smtClean="0"/>
              <a:pPr/>
              <a:t>06/01/2022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8AC5-28F2-4B13-84A7-6028A0EF7D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E288E-C7EB-4995-858B-EED3BE884783}" type="datetimeFigureOut">
              <a:rPr lang="fr-FR" smtClean="0"/>
              <a:pPr/>
              <a:t>06/01/2022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B8AC5-28F2-4B13-84A7-6028A0EF7D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1556792"/>
            <a:ext cx="42484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République Islamique de </a:t>
            </a:r>
            <a:r>
              <a:rPr lang="fr-FR" b="1" dirty="0" smtClean="0"/>
              <a:t>Mauritanie </a:t>
            </a:r>
            <a:endParaRPr lang="fr-FR" b="1" dirty="0"/>
          </a:p>
          <a:p>
            <a:pPr algn="ctr"/>
            <a:r>
              <a:rPr lang="fr-FR" sz="1400" b="1" dirty="0"/>
              <a:t>Honneur- Fraternité –Justice</a:t>
            </a:r>
          </a:p>
          <a:p>
            <a:r>
              <a:rPr lang="fr-FR" b="1" dirty="0"/>
              <a:t>Ministère de la Santé </a:t>
            </a:r>
          </a:p>
          <a:p>
            <a:r>
              <a:rPr lang="fr-FR" b="1" dirty="0"/>
              <a:t>Wilaya du Hodh Charghi</a:t>
            </a:r>
          </a:p>
          <a:p>
            <a:r>
              <a:rPr lang="fr-FR" b="1" dirty="0" smtClean="0"/>
              <a:t>DRS </a:t>
            </a:r>
            <a:r>
              <a:rPr lang="fr-FR" b="1" dirty="0"/>
              <a:t>du Hodh </a:t>
            </a:r>
            <a:r>
              <a:rPr lang="fr-FR" b="1" dirty="0" smtClean="0"/>
              <a:t>Charghi</a:t>
            </a:r>
            <a:endParaRPr lang="fr-FR" b="1" dirty="0"/>
          </a:p>
          <a:p>
            <a:r>
              <a:rPr lang="fr-FR" b="1" dirty="0" smtClean="0"/>
              <a:t>COMMUNIQUE DE PRESSE</a:t>
            </a:r>
          </a:p>
          <a:p>
            <a:r>
              <a:rPr lang="fr-FR" b="1" dirty="0" smtClean="0"/>
              <a:t>  </a:t>
            </a:r>
            <a:endParaRPr lang="fr-FR" b="1" dirty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811925" y="1484784"/>
            <a:ext cx="42245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2000" b="1" dirty="0"/>
              <a:t>الجمهورية الإسلامية الموريتانية</a:t>
            </a:r>
            <a:endParaRPr lang="fr-FR" sz="2000" b="1" dirty="0"/>
          </a:p>
          <a:p>
            <a:pPr algn="r" rtl="1"/>
            <a:r>
              <a:rPr lang="fr-FR" sz="1600" b="1" dirty="0" smtClean="0"/>
              <a:t>        </a:t>
            </a:r>
            <a:r>
              <a:rPr lang="ar-MA" sz="1600" b="1" dirty="0" err="1" smtClean="0"/>
              <a:t>شرف </a:t>
            </a:r>
            <a:r>
              <a:rPr lang="ar-MA" sz="1600" b="1" dirty="0" err="1"/>
              <a:t>–إخاء </a:t>
            </a:r>
            <a:r>
              <a:rPr lang="ar-MA" sz="1600" b="1" dirty="0"/>
              <a:t>–عدالة</a:t>
            </a:r>
            <a:endParaRPr lang="fr-FR" sz="1600" b="1" dirty="0"/>
          </a:p>
          <a:p>
            <a:pPr algn="r" rtl="1"/>
            <a:r>
              <a:rPr lang="ar-MA" b="1" dirty="0"/>
              <a:t>وزارة الصحة</a:t>
            </a:r>
            <a:endParaRPr lang="fr-FR" b="1" dirty="0"/>
          </a:p>
          <a:p>
            <a:pPr algn="r" rtl="1"/>
            <a:r>
              <a:rPr lang="ar-MA" b="1" dirty="0"/>
              <a:t>ولاية الحوض الشرقي</a:t>
            </a:r>
            <a:endParaRPr lang="fr-FR" b="1" dirty="0"/>
          </a:p>
          <a:p>
            <a:pPr algn="r" rtl="1"/>
            <a:r>
              <a:rPr lang="ar-MA" b="1" dirty="0"/>
              <a:t>الإدارة </a:t>
            </a:r>
            <a:r>
              <a:rPr lang="ar-MA" b="1" dirty="0" smtClean="0"/>
              <a:t>الجهوية</a:t>
            </a:r>
            <a:r>
              <a:rPr lang="ar-SA" b="1" dirty="0" smtClean="0"/>
              <a:t> ل</a:t>
            </a:r>
            <a:r>
              <a:rPr lang="ar-MA" b="1" dirty="0" smtClean="0"/>
              <a:t>لصح</a:t>
            </a:r>
            <a:r>
              <a:rPr lang="ar-SA" b="1" dirty="0" smtClean="0"/>
              <a:t>ة</a:t>
            </a:r>
            <a:r>
              <a:rPr lang="ar-MA" b="1" dirty="0" smtClean="0"/>
              <a:t> </a:t>
            </a:r>
            <a:r>
              <a:rPr lang="ar-MA" b="1" dirty="0"/>
              <a:t>بولاية الحوض </a:t>
            </a:r>
            <a:r>
              <a:rPr lang="ar-MA" b="1" dirty="0" smtClean="0"/>
              <a:t>الشرقي</a:t>
            </a:r>
            <a:endParaRPr lang="fr-FR" b="1" dirty="0" smtClean="0"/>
          </a:p>
          <a:p>
            <a:pPr algn="r" rtl="1"/>
            <a:r>
              <a:rPr lang="ar-MA" b="1" dirty="0" smtClean="0"/>
              <a:t>إعلان صحفي</a:t>
            </a:r>
            <a:endParaRPr lang="fr-FR" b="1" dirty="0"/>
          </a:p>
          <a:p>
            <a:endParaRPr lang="fr-FR" dirty="0"/>
          </a:p>
        </p:txBody>
      </p:sp>
      <p:pic>
        <p:nvPicPr>
          <p:cNvPr id="8" name="Image 7" descr="sigle covid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7" y="4166550"/>
            <a:ext cx="7573792" cy="1656184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9369" y="188640"/>
            <a:ext cx="70712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91495"/>
              </p:ext>
            </p:extLst>
          </p:nvPr>
        </p:nvGraphicFramePr>
        <p:xfrm>
          <a:off x="265358" y="3271026"/>
          <a:ext cx="4127028" cy="374561"/>
        </p:xfrm>
        <a:graphic>
          <a:graphicData uri="http://schemas.openxmlformats.org/drawingml/2006/table">
            <a:tbl>
              <a:tblPr/>
              <a:tblGrid>
                <a:gridCol w="4127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45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SITUATION EPIDEMIOLOGIQUE COVID-19</a:t>
                      </a:r>
                    </a:p>
                  </a:txBody>
                  <a:tcPr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963338"/>
              </p:ext>
            </p:extLst>
          </p:nvPr>
        </p:nvGraphicFramePr>
        <p:xfrm>
          <a:off x="5080948" y="3271026"/>
          <a:ext cx="3955548" cy="365760"/>
        </p:xfrm>
        <a:graphic>
          <a:graphicData uri="http://schemas.openxmlformats.org/drawingml/2006/table">
            <a:tbl>
              <a:tblPr/>
              <a:tblGrid>
                <a:gridCol w="3955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73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b="1" dirty="0" smtClean="0"/>
                        <a:t>الحالة الوبائية كوفيد-19 </a:t>
                      </a:r>
                      <a:endParaRPr lang="fr-FR" b="1" dirty="0" smtClean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971600" y="6196176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Jeudi 6 Janvier 2022</a:t>
            </a:r>
            <a:endParaRPr lang="fr-FR" sz="1600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5" y="0"/>
            <a:ext cx="1584177" cy="158417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>
                <a:latin typeface="Arial Rounded MT Bold" panose="020F0704030504030204" pitchFamily="34" charset="0"/>
              </a:rPr>
              <a:t>Comparaison  de</a:t>
            </a:r>
            <a:r>
              <a:rPr lang="fr-FR" sz="1800" b="1" baseline="0" dirty="0">
                <a:latin typeface="Arial Rounded MT Bold" panose="020F0704030504030204" pitchFamily="34" charset="0"/>
              </a:rPr>
              <a:t> l'é</a:t>
            </a:r>
            <a:r>
              <a:rPr lang="fr-FR" sz="1800" b="1" dirty="0">
                <a:latin typeface="Arial Rounded MT Bold" panose="020F0704030504030204" pitchFamily="34" charset="0"/>
              </a:rPr>
              <a:t>volution périodique  de la pandémie </a:t>
            </a:r>
            <a:r>
              <a:rPr lang="fr-FR" sz="1800" b="1" dirty="0" err="1">
                <a:latin typeface="Arial Rounded MT Bold" panose="020F0704030504030204" pitchFamily="34" charset="0"/>
              </a:rPr>
              <a:t>Covid</a:t>
            </a:r>
            <a:r>
              <a:rPr lang="fr-FR" sz="1800" b="1" dirty="0">
                <a:latin typeface="Arial Rounded MT Bold" panose="020F0704030504030204" pitchFamily="34" charset="0"/>
              </a:rPr>
              <a:t> </a:t>
            </a:r>
            <a:r>
              <a:rPr lang="fr-FR" sz="1800" b="1" baseline="0" dirty="0">
                <a:latin typeface="Arial Rounded MT Bold" panose="020F0704030504030204" pitchFamily="34" charset="0"/>
              </a:rPr>
              <a:t> </a:t>
            </a:r>
            <a:r>
              <a:rPr lang="fr-FR" sz="1800" b="1" baseline="0" dirty="0" smtClean="0">
                <a:latin typeface="Arial Rounded MT Bold" panose="020F0704030504030204" pitchFamily="34" charset="0"/>
              </a:rPr>
              <a:t>2021</a:t>
            </a:r>
            <a:r>
              <a:rPr lang="fr-FR" sz="1800" b="1" dirty="0" smtClean="0">
                <a:latin typeface="Arial Rounded MT Bold" panose="020F0704030504030204" pitchFamily="34" charset="0"/>
              </a:rPr>
              <a:t>/ 2022</a:t>
            </a:r>
            <a:endParaRPr lang="fr-FR" sz="1800" b="1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3890515"/>
              </p:ext>
            </p:extLst>
          </p:nvPr>
        </p:nvGraphicFramePr>
        <p:xfrm>
          <a:off x="539552" y="1052736"/>
          <a:ext cx="813690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827584" y="5949280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Jeudi 6 Janvier 2022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1409979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43204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200" b="1" dirty="0" smtClean="0"/>
              <a:t>Issue des cas Covid-19</a:t>
            </a:r>
            <a:endParaRPr lang="fr-FR" sz="3200" b="1" dirty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3350946"/>
              </p:ext>
            </p:extLst>
          </p:nvPr>
        </p:nvGraphicFramePr>
        <p:xfrm>
          <a:off x="683568" y="1124744"/>
          <a:ext cx="792088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971600" y="5898758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Jeudi 6 Janvier 2022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2992447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35696" y="240323"/>
            <a:ext cx="603710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Statut vaccinal des </a:t>
            </a:r>
            <a:r>
              <a:rPr lang="fr-FR" sz="2800" b="1" dirty="0" smtClean="0"/>
              <a:t>cas positifs </a:t>
            </a:r>
            <a:r>
              <a:rPr lang="fr-FR" sz="2800" b="1" dirty="0" smtClean="0"/>
              <a:t>à ce jour</a:t>
            </a:r>
            <a:endParaRPr lang="fr-FR" sz="2800" b="1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7192569"/>
              </p:ext>
            </p:extLst>
          </p:nvPr>
        </p:nvGraphicFramePr>
        <p:xfrm>
          <a:off x="899592" y="908720"/>
          <a:ext cx="734481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402701" y="6068035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Jeudi 6 Janvier 2022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1228374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421111"/>
              </p:ext>
            </p:extLst>
          </p:nvPr>
        </p:nvGraphicFramePr>
        <p:xfrm>
          <a:off x="611561" y="1412776"/>
          <a:ext cx="7848869" cy="3768377"/>
        </p:xfrm>
        <a:graphic>
          <a:graphicData uri="http://schemas.openxmlformats.org/drawingml/2006/table">
            <a:tbl>
              <a:tblPr/>
              <a:tblGrid>
                <a:gridCol w="1368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4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1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12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2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12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12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19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Moughataa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SINOPHARM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25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Femmes Dose1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Hommes Dose1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Femmes Dose2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Hommes Dose2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Femmes Dose Rappelle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Hommes Dose Rappelle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99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Amourj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99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Bassiknou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99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D'har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99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Djiguenni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99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Néma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99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Oualata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99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Tembedra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818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Addel Bagrou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99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576289" y="6021288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Jeudi 6 Janvier 2022</a:t>
            </a:r>
            <a:endParaRPr lang="fr-FR" sz="16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611562" y="438988"/>
            <a:ext cx="777686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Vaccination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1271616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439929"/>
              </p:ext>
            </p:extLst>
          </p:nvPr>
        </p:nvGraphicFramePr>
        <p:xfrm>
          <a:off x="611561" y="1366865"/>
          <a:ext cx="7848870" cy="3570116"/>
        </p:xfrm>
        <a:graphic>
          <a:graphicData uri="http://schemas.openxmlformats.org/drawingml/2006/table">
            <a:tbl>
              <a:tblPr/>
              <a:tblGrid>
                <a:gridCol w="1569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9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9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9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97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31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Moughataa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J&amp;J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31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Femmes dose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Hommes dose1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Femmes Dose Rappelle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Hommes Dose Rappelle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1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Amourj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1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Bassiknou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1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D'har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61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Djiguenni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61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Néma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61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Oualata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61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Tembedra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84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Addel Bagrou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61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611561" y="5877272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Jeudi 6 Janvier 2022</a:t>
            </a:r>
            <a:endParaRPr lang="fr-FR" sz="16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611562" y="438988"/>
            <a:ext cx="777686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Vaccination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789906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933646"/>
              </p:ext>
            </p:extLst>
          </p:nvPr>
        </p:nvGraphicFramePr>
        <p:xfrm>
          <a:off x="395536" y="1556796"/>
          <a:ext cx="7992893" cy="4013494"/>
        </p:xfrm>
        <a:graphic>
          <a:graphicData uri="http://schemas.openxmlformats.org/drawingml/2006/table">
            <a:tbl>
              <a:tblPr/>
              <a:tblGrid>
                <a:gridCol w="1269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5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5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52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52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31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Moughataa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Dose 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Completement vaccinés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Couverture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38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Nvelles doses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Cumul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Nvelles doses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Cumul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09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Amourj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43241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09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Bassiknou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66131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09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D'har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09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Djiguenni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44580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09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Néma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65096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09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Oualata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09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Tembedra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69129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20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Adel bagrou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36951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09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Wilaya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165992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321392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51,4%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395536" y="6090002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Jeudi 6 Janvier 2022</a:t>
            </a:r>
            <a:endParaRPr lang="fr-FR" sz="16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95536" y="438988"/>
            <a:ext cx="799288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Vaccination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457737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</a:t>
            </a:r>
            <a:r>
              <a:rPr lang="fr-FR" sz="2200" b="1" dirty="0" smtClean="0"/>
              <a:t>Répartition des tests  et des cas  par Moughataa</a:t>
            </a:r>
            <a:endParaRPr lang="fr-FR" sz="2200" b="1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9332042"/>
              </p:ext>
            </p:extLst>
          </p:nvPr>
        </p:nvGraphicFramePr>
        <p:xfrm>
          <a:off x="683568" y="908720"/>
          <a:ext cx="777686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827584" y="6021288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Jeudi 6 Janvier 2022</a:t>
            </a:r>
            <a:endParaRPr lang="fr-FR" sz="1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200" b="1" dirty="0" smtClean="0"/>
              <a:t>Répartition des cas covid par Moughataa</a:t>
            </a:r>
            <a:endParaRPr lang="fr-FR" sz="3200" b="1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536826"/>
              </p:ext>
            </p:extLst>
          </p:nvPr>
        </p:nvGraphicFramePr>
        <p:xfrm>
          <a:off x="539552" y="1052736"/>
          <a:ext cx="7992891" cy="4854261"/>
        </p:xfrm>
        <a:graphic>
          <a:graphicData uri="http://schemas.openxmlformats.org/drawingml/2006/table">
            <a:tbl>
              <a:tblPr/>
              <a:tblGrid>
                <a:gridCol w="2664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832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Moughataa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8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الحالات /</a:t>
                      </a:r>
                      <a:r>
                        <a:rPr lang="ar-MA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CAS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ar-MA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المقاطعة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7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Amourj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fr-FR" sz="18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ar-MA" sz="1800" b="1" i="0" u="none" strike="noStrike" kern="1200" dirty="0" err="1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آمورج</a:t>
                      </a:r>
                      <a:endParaRPr lang="fr-FR" sz="18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7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Bassiknou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  <a:endParaRPr lang="fr-FR" sz="18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ar-MA" sz="1800" b="1" i="0" u="none" strike="noStrike" kern="1200" dirty="0" err="1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باسكنو</a:t>
                      </a:r>
                      <a:endParaRPr lang="fr-FR" sz="18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7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800" b="1" i="0" u="none" strike="noStrike" kern="1200" dirty="0" err="1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Djigueni</a:t>
                      </a:r>
                      <a:endParaRPr lang="fr-FR" sz="18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fr-FR" sz="18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ar-MA" sz="1800" b="1" i="0" u="none" strike="noStrike" kern="1200" dirty="0" err="1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جيكني</a:t>
                      </a:r>
                      <a:endParaRPr lang="fr-FR" sz="18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7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8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D’har</a:t>
                      </a:r>
                      <a:endParaRPr lang="fr-FR" sz="18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fr-FR" sz="18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ar-MA" sz="18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الظهر</a:t>
                      </a:r>
                      <a:endParaRPr lang="fr-FR" sz="18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7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Nema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fr-FR" sz="18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ar-MA" sz="18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النعمة</a:t>
                      </a:r>
                      <a:endParaRPr lang="fr-FR" sz="18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7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Oualata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fr-FR" sz="18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ar-MA" sz="18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ولاته</a:t>
                      </a:r>
                      <a:endParaRPr lang="fr-FR" sz="18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7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Timbedra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  <a:endParaRPr lang="fr-FR" sz="18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ar-MA" sz="1800" b="1" i="0" u="none" strike="noStrike" kern="1200" dirty="0" err="1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تمبدغة</a:t>
                      </a:r>
                      <a:endParaRPr lang="fr-FR" sz="18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17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8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Adel </a:t>
                      </a:r>
                      <a:r>
                        <a:rPr lang="fr-FR" sz="1800" b="1" i="0" u="none" strike="noStrike" kern="1200" dirty="0" err="1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Bagrou</a:t>
                      </a:r>
                      <a:endParaRPr lang="fr-FR" sz="18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fr-FR" sz="18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ar-SA" sz="18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عدل بكرو</a:t>
                      </a:r>
                      <a:endParaRPr lang="fr-FR" sz="18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17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Wilaya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  <a:endParaRPr lang="fr-FR" sz="18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ar-MA" sz="18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الولاية</a:t>
                      </a:r>
                      <a:endParaRPr lang="fr-FR" sz="18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539552" y="6237312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Jeudi 6 Janvier 2022</a:t>
            </a:r>
            <a:endParaRPr lang="fr-FR" sz="1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71600" y="260648"/>
            <a:ext cx="708153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>
                <a:solidFill>
                  <a:srgbClr val="0070C0"/>
                </a:solidFill>
                <a:latin typeface="Agency FB" pitchFamily="34" charset="0"/>
              </a:rPr>
              <a:t>421 Tests </a:t>
            </a:r>
            <a:r>
              <a:rPr lang="fr-FR" sz="2400" dirty="0" smtClean="0">
                <a:solidFill>
                  <a:srgbClr val="0070C0"/>
                </a:solidFill>
                <a:latin typeface="Agency FB" pitchFamily="34" charset="0"/>
              </a:rPr>
              <a:t>effectués</a:t>
            </a:r>
            <a:r>
              <a:rPr lang="en-US" sz="2400" dirty="0" smtClean="0">
                <a:solidFill>
                  <a:srgbClr val="0070C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gency FB" pitchFamily="34" charset="0"/>
              </a:rPr>
              <a:t>ce</a:t>
            </a:r>
            <a:r>
              <a:rPr lang="en-US" sz="2400" dirty="0">
                <a:solidFill>
                  <a:srgbClr val="0070C0"/>
                </a:solidFill>
                <a:latin typeface="Agency FB" pitchFamily="34" charset="0"/>
              </a:rPr>
              <a:t> jour </a:t>
            </a:r>
            <a:r>
              <a:rPr lang="en-US" sz="2400" dirty="0" err="1">
                <a:solidFill>
                  <a:srgbClr val="0070C0"/>
                </a:solidFill>
                <a:latin typeface="Agency FB" pitchFamily="34" charset="0"/>
              </a:rPr>
              <a:t>dont</a:t>
            </a:r>
            <a:r>
              <a:rPr lang="en-US" sz="2400" dirty="0">
                <a:solidFill>
                  <a:srgbClr val="0070C0"/>
                </a:solidFill>
                <a:latin typeface="Agency FB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Agency FB" pitchFamily="34" charset="0"/>
              </a:rPr>
              <a:t>421  </a:t>
            </a:r>
            <a:r>
              <a:rPr lang="en-US" sz="2400" dirty="0">
                <a:solidFill>
                  <a:srgbClr val="0070C0"/>
                </a:solidFill>
                <a:latin typeface="Agency FB" pitchFamily="34" charset="0"/>
              </a:rPr>
              <a:t>diagnostic et </a:t>
            </a:r>
            <a:r>
              <a:rPr lang="en-US" sz="2400" dirty="0">
                <a:solidFill>
                  <a:srgbClr val="FF0000"/>
                </a:solidFill>
                <a:latin typeface="Agency FB" pitchFamily="34" charset="0"/>
              </a:rPr>
              <a:t>0</a:t>
            </a:r>
            <a:r>
              <a:rPr lang="en-US" sz="2400" dirty="0" smtClean="0">
                <a:solidFill>
                  <a:srgbClr val="FF0000"/>
                </a:solidFill>
                <a:latin typeface="Agency FB" pitchFamily="34" charset="0"/>
              </a:rPr>
              <a:t> PCR </a:t>
            </a:r>
            <a:endParaRPr lang="en-US" sz="2400" dirty="0">
              <a:solidFill>
                <a:srgbClr val="FF0000"/>
              </a:solidFill>
              <a:latin typeface="Agency FB" pitchFamily="34" charset="0"/>
            </a:endParaRPr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5110634"/>
              </p:ext>
            </p:extLst>
          </p:nvPr>
        </p:nvGraphicFramePr>
        <p:xfrm>
          <a:off x="611560" y="1124744"/>
          <a:ext cx="799288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259632" y="5991671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Jeudi 6 Janvier 2022</a:t>
            </a:r>
            <a:endParaRPr lang="fr-FR" sz="16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1"/>
          <p:cNvSpPr txBox="1"/>
          <p:nvPr/>
        </p:nvSpPr>
        <p:spPr>
          <a:xfrm>
            <a:off x="683568" y="404664"/>
            <a:ext cx="7848872" cy="396693"/>
          </a:xfrm>
          <a:prstGeom prst="rect">
            <a:avLst/>
          </a:prstGeom>
          <a:solidFill>
            <a:srgbClr val="FFFF00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 smtClean="0"/>
              <a:t>Tendance</a:t>
            </a:r>
            <a:r>
              <a:rPr lang="fr-FR" sz="2400" b="1" baseline="0" dirty="0" smtClean="0"/>
              <a:t> </a:t>
            </a:r>
            <a:r>
              <a:rPr lang="fr-FR" sz="2400" b="1" baseline="0" dirty="0"/>
              <a:t>de la pandémie  </a:t>
            </a:r>
            <a:r>
              <a:rPr lang="fr-FR" sz="2400" b="1" baseline="0" dirty="0" err="1"/>
              <a:t>Covid</a:t>
            </a:r>
            <a:r>
              <a:rPr lang="fr-FR" sz="2400" b="1" baseline="0" dirty="0"/>
              <a:t>  du </a:t>
            </a:r>
            <a:r>
              <a:rPr lang="fr-FR" sz="2400" b="1" dirty="0" smtClean="0"/>
              <a:t>3</a:t>
            </a:r>
            <a:r>
              <a:rPr lang="fr-FR" sz="2400" b="1" baseline="0" dirty="0" smtClean="0"/>
              <a:t>-1 </a:t>
            </a:r>
            <a:r>
              <a:rPr lang="fr-FR" sz="2400" b="1" baseline="0" dirty="0"/>
              <a:t>au  </a:t>
            </a:r>
            <a:r>
              <a:rPr lang="fr-FR" sz="2400" b="1" dirty="0" smtClean="0"/>
              <a:t>09</a:t>
            </a:r>
            <a:r>
              <a:rPr lang="fr-FR" sz="2400" b="1" baseline="0" dirty="0" smtClean="0"/>
              <a:t>-1-2022</a:t>
            </a:r>
            <a:endParaRPr lang="fr-FR" sz="2400" b="1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319085"/>
              </p:ext>
            </p:extLst>
          </p:nvPr>
        </p:nvGraphicFramePr>
        <p:xfrm>
          <a:off x="539552" y="1196752"/>
          <a:ext cx="799288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971600" y="5912627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Jeudi </a:t>
            </a:r>
            <a:r>
              <a:rPr lang="fr-FR" sz="1600" b="1" dirty="0"/>
              <a:t> </a:t>
            </a:r>
            <a:r>
              <a:rPr lang="fr-FR" sz="1600" b="1" dirty="0" smtClean="0"/>
              <a:t>6</a:t>
            </a:r>
            <a:r>
              <a:rPr lang="ar-SA" sz="1600" b="1" dirty="0" smtClean="0"/>
              <a:t> </a:t>
            </a:r>
            <a:r>
              <a:rPr lang="fr-FR" sz="1600" b="1" dirty="0" smtClean="0"/>
              <a:t>Janvier 2022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331139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600" b="1" dirty="0" smtClean="0"/>
              <a:t>Situation quotidienne des hospitalisés</a:t>
            </a:r>
            <a:endParaRPr lang="fr-FR" sz="36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402701" y="6068035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Jeudi 6 Janvier 2022</a:t>
            </a:r>
            <a:endParaRPr lang="fr-FR" sz="1600" b="1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7973933"/>
              </p:ext>
            </p:extLst>
          </p:nvPr>
        </p:nvGraphicFramePr>
        <p:xfrm>
          <a:off x="755576" y="1340768"/>
          <a:ext cx="763284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fr-FR" sz="2400" b="1" dirty="0" smtClean="0"/>
              <a:t>Nature des cas</a:t>
            </a:r>
            <a:endParaRPr lang="fr-FR" sz="2400" b="1" dirty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5031425"/>
              </p:ext>
            </p:extLst>
          </p:nvPr>
        </p:nvGraphicFramePr>
        <p:xfrm>
          <a:off x="539552" y="980728"/>
          <a:ext cx="784887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402701" y="6068035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Jeudi 6 Janvier 2022</a:t>
            </a:r>
            <a:endParaRPr lang="fr-FR" sz="16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Performance du dépistage covid-19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394065"/>
              </p:ext>
            </p:extLst>
          </p:nvPr>
        </p:nvGraphicFramePr>
        <p:xfrm>
          <a:off x="539551" y="980728"/>
          <a:ext cx="7992887" cy="4752528"/>
        </p:xfrm>
        <a:graphic>
          <a:graphicData uri="http://schemas.openxmlformats.org/drawingml/2006/table">
            <a:tbl>
              <a:tblPr/>
              <a:tblGrid>
                <a:gridCol w="1406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1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6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6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63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6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88132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Moughataa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Tests attendus /jour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Tests réalisés/jour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T.réalisés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 positifs/jour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Taux positivité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Timbedra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137%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Digueni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126%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Nema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220%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Bassiknou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127%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Amourj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195%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Oualata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190%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Dhar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188%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Adel bagrou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210%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Wilaya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170%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611560" y="6093296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Jeudi 6 Janvier 2022</a:t>
            </a:r>
            <a:endParaRPr lang="fr-FR" sz="16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208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fr-FR" sz="3600" b="1" dirty="0" smtClean="0"/>
              <a:t>                                                                             Cumul dépistage </a:t>
            </a:r>
            <a:r>
              <a:rPr lang="fr-FR" sz="3600" b="1" dirty="0" err="1" smtClean="0"/>
              <a:t>Covid</a:t>
            </a:r>
            <a:r>
              <a:rPr lang="fr-FR" sz="3600" b="1" dirty="0" smtClean="0"/>
              <a:t> 2020/2022</a:t>
            </a:r>
            <a:r>
              <a:rPr lang="fr-FR" b="1" dirty="0">
                <a:solidFill>
                  <a:srgbClr val="000000"/>
                </a:solidFill>
              </a:rPr>
              <a:t/>
            </a:r>
            <a:br>
              <a:rPr lang="fr-FR" b="1" dirty="0">
                <a:solidFill>
                  <a:srgbClr val="000000"/>
                </a:solidFill>
              </a:rPr>
            </a:b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313798"/>
              </p:ext>
            </p:extLst>
          </p:nvPr>
        </p:nvGraphicFramePr>
        <p:xfrm>
          <a:off x="539551" y="1124744"/>
          <a:ext cx="7992888" cy="4320480"/>
        </p:xfrm>
        <a:graphic>
          <a:graphicData uri="http://schemas.openxmlformats.org/drawingml/2006/table">
            <a:tbl>
              <a:tblPr/>
              <a:tblGrid>
                <a:gridCol w="1904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6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4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67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Positifs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Positivité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Timbedra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Digueni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Nema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Bassiknou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Amourj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Oualata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Dhar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Asel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 </a:t>
                      </a:r>
                      <a:r>
                        <a:rPr lang="fr-F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bagrou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567655" y="5898758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Jeudi 6 Janvier 2022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41244065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4741</TotalTime>
  <Words>589</Words>
  <Application>Microsoft Office PowerPoint</Application>
  <PresentationFormat>Affichage à l'écran (4:3)</PresentationFormat>
  <Paragraphs>394</Paragraphs>
  <Slides>15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Agency FB</vt:lpstr>
      <vt:lpstr>Arial</vt:lpstr>
      <vt:lpstr>Arial Rounded MT Bold</vt:lpstr>
      <vt:lpstr>Calibri</vt:lpstr>
      <vt:lpstr>Calibri Light</vt:lpstr>
      <vt:lpstr>Cambria</vt:lpstr>
      <vt:lpstr>Thème Office</vt:lpstr>
      <vt:lpstr>Présentation PowerPoint</vt:lpstr>
      <vt:lpstr> Répartition des tests  et des cas  par Moughataa</vt:lpstr>
      <vt:lpstr>Répartition des cas covid par Moughataa</vt:lpstr>
      <vt:lpstr>Présentation PowerPoint</vt:lpstr>
      <vt:lpstr>Présentation PowerPoint</vt:lpstr>
      <vt:lpstr>Situation quotidienne des hospitalisés</vt:lpstr>
      <vt:lpstr>Nature des cas</vt:lpstr>
      <vt:lpstr>Performance du dépistage covid-19</vt:lpstr>
      <vt:lpstr>                                                                             Cumul dépistage Covid 2020/2022 </vt:lpstr>
      <vt:lpstr>Comparaison  de l'évolution périodique  de la pandémie Covid  2021/ 2022</vt:lpstr>
      <vt:lpstr>Issue des cas Covid-19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Ethmane Oumar</dc:creator>
  <cp:lastModifiedBy>milti midia</cp:lastModifiedBy>
  <cp:revision>130</cp:revision>
  <dcterms:created xsi:type="dcterms:W3CDTF">2021-11-02T14:00:44Z</dcterms:created>
  <dcterms:modified xsi:type="dcterms:W3CDTF">2022-01-06T14:06:55Z</dcterms:modified>
</cp:coreProperties>
</file>